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8" r:id="rId3"/>
    <p:sldId id="257" r:id="rId4"/>
    <p:sldId id="259" r:id="rId5"/>
    <p:sldId id="260" r:id="rId6"/>
    <p:sldId id="261" r:id="rId7"/>
    <p:sldId id="262" r:id="rId8"/>
    <p:sldId id="264" r:id="rId9"/>
    <p:sldId id="263"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6" d="100"/>
          <a:sy n="126" d="100"/>
        </p:scale>
        <p:origin x="-100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A66F4969-A315-8843-9D78-7F943DD2EC86}" type="datetimeFigureOut">
              <a:rPr lang="en-US" smtClean="0"/>
              <a:t>9/1/14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477C28-746B-5F4E-B73B-C64349997069}" type="slidenum">
              <a:rPr lang="en-US" smtClean="0"/>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A66F4969-A315-8843-9D78-7F943DD2EC86}" type="datetimeFigureOut">
              <a:rPr lang="en-US" smtClean="0"/>
              <a:t>9/1/14</a:t>
            </a:fld>
            <a:endParaRPr lang="en-US"/>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1D477C28-746B-5F4E-B73B-C643499970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6F4969-A315-8843-9D78-7F943DD2EC86}" type="datetimeFigureOut">
              <a:rPr lang="en-US" smtClean="0"/>
              <a:t>9/1/14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477C28-746B-5F4E-B73B-C64349997069}"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A66F4969-A315-8843-9D78-7F943DD2EC86}" type="datetimeFigureOut">
              <a:rPr lang="en-US" smtClean="0"/>
              <a:t>9/1/14</a:t>
            </a:fld>
            <a:endParaRPr lang="en-US"/>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1D477C28-746B-5F4E-B73B-C64349997069}"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66F4969-A315-8843-9D78-7F943DD2EC86}" type="datetimeFigureOut">
              <a:rPr lang="en-US" smtClean="0"/>
              <a:t>9/1/14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477C28-746B-5F4E-B73B-C64349997069}"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A66F4969-A315-8843-9D78-7F943DD2EC86}" type="datetimeFigureOut">
              <a:rPr lang="en-US" smtClean="0"/>
              <a:t>9/1/14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477C28-746B-5F4E-B73B-C64349997069}" type="slidenum">
              <a:rPr lang="en-US" smtClean="0"/>
              <a:t>‹#›</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66F4969-A315-8843-9D78-7F943DD2EC86}" type="datetimeFigureOut">
              <a:rPr lang="en-US" smtClean="0"/>
              <a:t>9/1/14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477C28-746B-5F4E-B73B-C6434999706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A66F4969-A315-8843-9D78-7F943DD2EC86}" type="datetimeFigureOut">
              <a:rPr lang="en-US" smtClean="0"/>
              <a:t>9/1/14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477C28-746B-5F4E-B73B-C64349997069}" type="slidenum">
              <a:rPr lang="en-US" smtClean="0"/>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3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6F4969-A315-8843-9D78-7F943DD2EC86}" type="datetimeFigureOut">
              <a:rPr lang="en-US" smtClean="0"/>
              <a:t>9/1/14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477C28-746B-5F4E-B73B-C6434999706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66F4969-A315-8843-9D78-7F943DD2EC86}" type="datetimeFigureOut">
              <a:rPr lang="en-US" smtClean="0"/>
              <a:t>9/1/14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477C28-746B-5F4E-B73B-C6434999706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A66F4969-A315-8843-9D78-7F943DD2EC86}" type="datetimeFigureOut">
              <a:rPr lang="en-US" smtClean="0"/>
              <a:t>9/1/14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477C28-746B-5F4E-B73B-C6434999706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66F4969-A315-8843-9D78-7F943DD2EC86}" type="datetimeFigureOut">
              <a:rPr lang="en-US" smtClean="0"/>
              <a:t>9/1/14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477C28-746B-5F4E-B73B-C64349997069}" type="slidenum">
              <a:rPr lang="en-US" smtClean="0"/>
              <a:t>‹#›</a:t>
            </a:fld>
            <a:endParaRPr lang="en-US"/>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A66F4969-A315-8843-9D78-7F943DD2EC86}" type="datetimeFigureOut">
              <a:rPr lang="en-US" smtClean="0"/>
              <a:t>9/1/14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477C28-746B-5F4E-B73B-C6434999706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A66F4969-A315-8843-9D78-7F943DD2EC86}" type="datetimeFigureOut">
              <a:rPr lang="en-US" smtClean="0"/>
              <a:t>9/1/14</a:t>
            </a:fld>
            <a:endParaRPr lang="en-US"/>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1D477C28-746B-5F4E-B73B-C64349997069}" type="slidenum">
              <a:rPr lang="en-US" smtClean="0"/>
              <a:t>‹#›</a:t>
            </a:fld>
            <a:endParaRPr lang="en-US"/>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A66F4969-A315-8843-9D78-7F943DD2EC86}" type="datetimeFigureOut">
              <a:rPr lang="en-US" smtClean="0"/>
              <a:t>9/1/14</a:t>
            </a:fld>
            <a:endParaRPr lang="en-US"/>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1D477C28-746B-5F4E-B73B-C6434999706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1711325"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6pPr>
      <a:lvl7pPr marL="2000250" indent="-280988" algn="l" defTabSz="914400" rtl="0" eaLnBrk="1" latinLnBrk="0" hangingPunct="1">
        <a:spcBef>
          <a:spcPct val="20000"/>
        </a:spcBef>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7pPr>
      <a:lvl8pPr marL="2290763"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8pPr>
      <a:lvl9pPr marL="2571750" indent="-280988" algn="l" defTabSz="914400" rtl="0" eaLnBrk="1" latinLnBrk="0" hangingPunct="1">
        <a:spcBef>
          <a:spcPct val="20000"/>
        </a:spcBef>
        <a:buFont typeface="Arial" pitchFamily="34" charset="0"/>
        <a:buChar char="•"/>
        <a:defRPr lang="en-US" sz="1800" kern="1200" dirty="0">
          <a:solidFill>
            <a:schemeClr val="bg2"/>
          </a:solidFill>
          <a:effectLst>
            <a:outerShdw blurRad="63500" dir="2700000" algn="tl" rotWithShape="0">
              <a:schemeClr val="tx1">
                <a:alpha val="40000"/>
              </a:scheme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 Id="rId3"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Handling Conflict</a:t>
            </a:r>
            <a:endParaRPr lang="en-US" dirty="0"/>
          </a:p>
        </p:txBody>
      </p:sp>
      <p:sp>
        <p:nvSpPr>
          <p:cNvPr id="3" name="Subtitle 2"/>
          <p:cNvSpPr>
            <a:spLocks noGrp="1"/>
          </p:cNvSpPr>
          <p:nvPr>
            <p:ph type="subTitle" idx="1"/>
          </p:nvPr>
        </p:nvSpPr>
        <p:spPr>
          <a:xfrm>
            <a:off x="779463" y="3478306"/>
            <a:ext cx="7583487" cy="3295276"/>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sz="1400" dirty="0" smtClean="0"/>
              <a:t>© Carole Hyde, 2014</a:t>
            </a:r>
            <a:endParaRPr lang="en-US" sz="1400" dirty="0"/>
          </a:p>
        </p:txBody>
      </p:sp>
      <p:pic>
        <p:nvPicPr>
          <p:cNvPr id="4" name="Picture 3" descr="conflic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2100" y="3635820"/>
            <a:ext cx="3467100" cy="2336800"/>
          </a:xfrm>
          <a:prstGeom prst="rect">
            <a:avLst/>
          </a:prstGeom>
        </p:spPr>
      </p:pic>
    </p:spTree>
    <p:extLst>
      <p:ext uri="{BB962C8B-B14F-4D97-AF65-F5344CB8AC3E}">
        <p14:creationId xmlns:p14="http://schemas.microsoft.com/office/powerpoint/2010/main" val="1597311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ffuse.jpg"/>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902210" y="1005592"/>
            <a:ext cx="3416300" cy="2374900"/>
          </a:xfrm>
          <a:prstGeom prst="rect">
            <a:avLst/>
          </a:prstGeom>
        </p:spPr>
      </p:pic>
      <p:sp>
        <p:nvSpPr>
          <p:cNvPr id="2" name="Title 1"/>
          <p:cNvSpPr>
            <a:spLocks noGrp="1"/>
          </p:cNvSpPr>
          <p:nvPr>
            <p:ph type="title"/>
          </p:nvPr>
        </p:nvSpPr>
        <p:spPr/>
        <p:txBody>
          <a:bodyPr/>
          <a:lstStyle/>
          <a:p>
            <a:r>
              <a:rPr lang="en-US" dirty="0" smtClean="0"/>
              <a:t>Diffuse</a:t>
            </a:r>
            <a:endParaRPr lang="en-US" dirty="0"/>
          </a:p>
        </p:txBody>
      </p:sp>
      <p:sp>
        <p:nvSpPr>
          <p:cNvPr id="3" name="Content Placeholder 2"/>
          <p:cNvSpPr>
            <a:spLocks noGrp="1"/>
          </p:cNvSpPr>
          <p:nvPr>
            <p:ph idx="1"/>
          </p:nvPr>
        </p:nvSpPr>
        <p:spPr>
          <a:xfrm>
            <a:off x="779463" y="1471641"/>
            <a:ext cx="7583488" cy="5271701"/>
          </a:xfrm>
        </p:spPr>
        <p:txBody>
          <a:bodyPr numCol="2">
            <a:normAutofit fontScale="70000" lnSpcReduction="20000"/>
          </a:bodyPr>
          <a:lstStyle/>
          <a:p>
            <a:endParaRPr lang="en-US" dirty="0" smtClean="0"/>
          </a:p>
          <a:p>
            <a:endParaRPr lang="en-US" dirty="0"/>
          </a:p>
          <a:p>
            <a:endParaRPr lang="en-US" dirty="0" smtClean="0"/>
          </a:p>
          <a:p>
            <a:endParaRPr lang="en-US" dirty="0" smtClean="0"/>
          </a:p>
          <a:p>
            <a:r>
              <a:rPr lang="en-US" dirty="0" smtClean="0"/>
              <a:t>Keep voice calm and compassionate.</a:t>
            </a:r>
          </a:p>
          <a:p>
            <a:r>
              <a:rPr lang="en-US" dirty="0" smtClean="0"/>
              <a:t>As they get louder, you get quieter.</a:t>
            </a:r>
          </a:p>
          <a:p>
            <a:r>
              <a:rPr lang="en-US" dirty="0" smtClean="0"/>
              <a:t>Handle situations with empathy.</a:t>
            </a:r>
          </a:p>
          <a:p>
            <a:r>
              <a:rPr lang="en-US" dirty="0" smtClean="0"/>
              <a:t>LISTEN!- without interrupting or using the word “but.” When it is your turn to speak, repeat what you heard them say to you. Then, tell them your perspective without using the word “but.” You can start with, “This is how I see the situation….”</a:t>
            </a:r>
          </a:p>
          <a:p>
            <a:endParaRPr lang="en-US" dirty="0" smtClean="0"/>
          </a:p>
          <a:p>
            <a:endParaRPr lang="en-US" dirty="0"/>
          </a:p>
          <a:p>
            <a:r>
              <a:rPr lang="en-US" dirty="0" smtClean="0"/>
              <a:t>Understand that their behavior is not intentional nor was it directed at you.</a:t>
            </a:r>
          </a:p>
          <a:p>
            <a:r>
              <a:rPr lang="en-US" dirty="0" smtClean="0"/>
              <a:t>Understand where their behavior is stemming from before proceeding.</a:t>
            </a:r>
          </a:p>
          <a:p>
            <a:r>
              <a:rPr lang="en-US" dirty="0" smtClean="0"/>
              <a:t>Have a kind, but KNOWING look established when behavior is present.</a:t>
            </a:r>
          </a:p>
          <a:p>
            <a:r>
              <a:rPr lang="en-US" dirty="0" smtClean="0"/>
              <a:t>Call for silence while thoughts and feelings are gathered.</a:t>
            </a:r>
          </a:p>
          <a:p>
            <a:r>
              <a:rPr lang="en-US" dirty="0" smtClean="0"/>
              <a:t>Write out thoughts and feelings if you don’t believe voices can be controlled without escalating.</a:t>
            </a:r>
          </a:p>
          <a:p>
            <a:r>
              <a:rPr lang="en-US" dirty="0" smtClean="0"/>
              <a:t>If you have to use the word “but,” don</a:t>
            </a:r>
            <a:r>
              <a:rPr lang="fr-FR" dirty="0" smtClean="0"/>
              <a:t>’</a:t>
            </a:r>
            <a:r>
              <a:rPr lang="en-US" dirty="0" smtClean="0"/>
              <a:t>t say it at all.</a:t>
            </a:r>
          </a:p>
        </p:txBody>
      </p:sp>
    </p:spTree>
    <p:extLst>
      <p:ext uri="{BB962C8B-B14F-4D97-AF65-F5344CB8AC3E}">
        <p14:creationId xmlns:p14="http://schemas.microsoft.com/office/powerpoint/2010/main" val="589615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Redirect</a:t>
            </a:r>
            <a:br>
              <a:rPr lang="en-US" dirty="0" smtClean="0"/>
            </a:br>
            <a:r>
              <a:rPr lang="en-US" sz="2000" dirty="0" smtClean="0"/>
              <a:t>If the conflict never escalated, </a:t>
            </a:r>
            <a:br>
              <a:rPr lang="en-US" sz="2000" dirty="0" smtClean="0"/>
            </a:br>
            <a:r>
              <a:rPr lang="en-US" sz="2000" dirty="0" smtClean="0"/>
              <a:t>you can skip to this step!</a:t>
            </a:r>
            <a:endParaRPr lang="en-US" sz="2000" dirty="0"/>
          </a:p>
        </p:txBody>
      </p:sp>
      <p:sp>
        <p:nvSpPr>
          <p:cNvPr id="3" name="Content Placeholder 2"/>
          <p:cNvSpPr>
            <a:spLocks noGrp="1"/>
          </p:cNvSpPr>
          <p:nvPr>
            <p:ph idx="1"/>
          </p:nvPr>
        </p:nvSpPr>
        <p:spPr>
          <a:xfrm>
            <a:off x="779463" y="1481722"/>
            <a:ext cx="7583488" cy="5231382"/>
          </a:xfrm>
        </p:spPr>
        <p:txBody>
          <a:bodyPr>
            <a:normAutofit fontScale="55000" lnSpcReduction="20000"/>
          </a:bodyPr>
          <a:lstStyle/>
          <a:p>
            <a:r>
              <a:rPr lang="en-US" sz="3800" b="1" dirty="0" smtClean="0"/>
              <a:t>Repeat instructions</a:t>
            </a:r>
            <a:r>
              <a:rPr lang="en-US" sz="3800" dirty="0" smtClean="0"/>
              <a:t> to the student who is off task</a:t>
            </a:r>
          </a:p>
          <a:p>
            <a:r>
              <a:rPr lang="en-US" sz="3800" b="1" dirty="0" smtClean="0"/>
              <a:t>Reteach concept </a:t>
            </a:r>
            <a:r>
              <a:rPr lang="en-US" sz="3800" dirty="0" smtClean="0"/>
              <a:t>(point at the assignment, not at them)</a:t>
            </a:r>
          </a:p>
          <a:p>
            <a:r>
              <a:rPr lang="en-US" sz="3200" b="1" dirty="0" smtClean="0"/>
              <a:t>Make them aware </a:t>
            </a:r>
            <a:r>
              <a:rPr lang="en-US" sz="3200" dirty="0" smtClean="0"/>
              <a:t>that they have a habit. Use your friendly smile. (Hold whatever they are clicking and give them a friendly stare. Ask- “Hey, do you even realize that when you shake your leg, you are also shaking my desk?” Make them aware and then be patient as you remind them when the behavior persists. It takes the human brain 8 weeks to break a habit.</a:t>
            </a:r>
          </a:p>
          <a:p>
            <a:pPr marL="0" indent="0">
              <a:buNone/>
            </a:pPr>
            <a:r>
              <a:rPr lang="en-US" sz="3600" b="1" u="sng" dirty="0" smtClean="0"/>
              <a:t>While you are learning patience:</a:t>
            </a:r>
          </a:p>
          <a:p>
            <a:r>
              <a:rPr lang="en-US" sz="3600" dirty="0" smtClean="0"/>
              <a:t>-replace click pens with capped pens (for clickers)</a:t>
            </a:r>
          </a:p>
          <a:p>
            <a:r>
              <a:rPr lang="en-US" sz="3600" dirty="0" smtClean="0"/>
              <a:t>- move desk slightly away from other desks so that the kinetic energy doesn’t shake other desks (only an inch to two inches; you don’t want anyone to feel excluded) (for shakers)</a:t>
            </a:r>
          </a:p>
          <a:p>
            <a:r>
              <a:rPr lang="en-US" sz="3600" dirty="0" smtClean="0"/>
              <a:t>- replace writing utensils with those foamy, limp writing utensils (for tappers)</a:t>
            </a:r>
            <a:endParaRPr lang="en-US" sz="3600" dirty="0"/>
          </a:p>
        </p:txBody>
      </p:sp>
      <p:pic>
        <p:nvPicPr>
          <p:cNvPr id="4" name="Picture 3" descr="peer tutor.jpg"/>
          <p:cNvPicPr>
            <a:picLocks noChangeAspect="1"/>
          </p:cNvPicPr>
          <p:nvPr/>
        </p:nvPicPr>
        <p:blipFill>
          <a:blip r:embed="rId2">
            <a:alphaModFix amt="51000"/>
            <a:extLst>
              <a:ext uri="{28A0092B-C50C-407E-A947-70E740481C1C}">
                <a14:useLocalDpi xmlns:a14="http://schemas.microsoft.com/office/drawing/2010/main" val="0"/>
              </a:ext>
            </a:extLst>
          </a:blip>
          <a:stretch>
            <a:fillRect/>
          </a:stretch>
        </p:blipFill>
        <p:spPr>
          <a:xfrm>
            <a:off x="6568717" y="62753"/>
            <a:ext cx="2482054" cy="1651694"/>
          </a:xfrm>
          <a:prstGeom prst="rect">
            <a:avLst/>
          </a:prstGeom>
        </p:spPr>
      </p:pic>
    </p:spTree>
    <p:extLst>
      <p:ext uri="{BB962C8B-B14F-4D97-AF65-F5344CB8AC3E}">
        <p14:creationId xmlns:p14="http://schemas.microsoft.com/office/powerpoint/2010/main" val="2182877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Forgiving</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As we are all learning, we WILL make mistakes. We will even make mistakes when it comes to conflict resolution. </a:t>
            </a:r>
          </a:p>
          <a:p>
            <a:r>
              <a:rPr lang="en-US" dirty="0" smtClean="0"/>
              <a:t>Be Patient</a:t>
            </a:r>
          </a:p>
          <a:p>
            <a:r>
              <a:rPr lang="en-US" dirty="0" smtClean="0"/>
              <a:t>Be Kind-Hearted</a:t>
            </a:r>
          </a:p>
          <a:p>
            <a:pPr>
              <a:spcBef>
                <a:spcPts val="600"/>
              </a:spcBef>
            </a:pPr>
            <a:r>
              <a:rPr lang="en-US" dirty="0" smtClean="0"/>
              <a:t>Be Accountable for Your </a:t>
            </a:r>
          </a:p>
          <a:p>
            <a:pPr marL="0" indent="0">
              <a:spcBef>
                <a:spcPts val="600"/>
              </a:spcBef>
              <a:buNone/>
            </a:pPr>
            <a:r>
              <a:rPr lang="en-US" dirty="0" smtClean="0"/>
              <a:t>    Mistakes</a:t>
            </a:r>
          </a:p>
          <a:p>
            <a:r>
              <a:rPr lang="en-US" dirty="0" smtClean="0"/>
              <a:t>Say, “I’m sorry.”</a:t>
            </a:r>
          </a:p>
          <a:p>
            <a:r>
              <a:rPr lang="en-US" dirty="0" smtClean="0"/>
              <a:t>Say, “I forgive you.”</a:t>
            </a:r>
            <a:endParaRPr lang="en-US" dirty="0"/>
          </a:p>
        </p:txBody>
      </p:sp>
      <p:pic>
        <p:nvPicPr>
          <p:cNvPr id="4" name="Picture 3" descr="ghandi-quote-on-forgivenes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1211" y="2947005"/>
            <a:ext cx="4491765" cy="2967484"/>
          </a:xfrm>
          <a:prstGeom prst="rect">
            <a:avLst/>
          </a:prstGeom>
        </p:spPr>
      </p:pic>
    </p:spTree>
    <p:extLst>
      <p:ext uri="{BB962C8B-B14F-4D97-AF65-F5344CB8AC3E}">
        <p14:creationId xmlns:p14="http://schemas.microsoft.com/office/powerpoint/2010/main" val="1189788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a:t>
            </a:r>
            <a:br>
              <a:rPr lang="en-US" dirty="0" smtClean="0"/>
            </a:br>
            <a:r>
              <a:rPr lang="en-US" sz="3200" dirty="0" smtClean="0"/>
              <a:t>Let’s see what you’re made of…</a:t>
            </a:r>
            <a:endParaRPr lang="en-US" sz="3200" dirty="0"/>
          </a:p>
        </p:txBody>
      </p:sp>
      <p:sp>
        <p:nvSpPr>
          <p:cNvPr id="3" name="Content Placeholder 2"/>
          <p:cNvSpPr>
            <a:spLocks noGrp="1"/>
          </p:cNvSpPr>
          <p:nvPr>
            <p:ph idx="1"/>
          </p:nvPr>
        </p:nvSpPr>
        <p:spPr>
          <a:xfrm>
            <a:off x="779463" y="1345920"/>
            <a:ext cx="7583488" cy="5397423"/>
          </a:xfrm>
        </p:spPr>
        <p:txBody>
          <a:bodyPr>
            <a:normAutofit fontScale="85000" lnSpcReduction="20000"/>
          </a:bodyPr>
          <a:lstStyle/>
          <a:p>
            <a:pPr marL="0" indent="0">
              <a:buNone/>
            </a:pPr>
            <a:r>
              <a:rPr lang="en-US" dirty="0" smtClean="0"/>
              <a:t>Your group will draw out a possible conflict from a bucket. Work with your group to decide on a way to resolve the conflict to where everyone’s goal is met.</a:t>
            </a:r>
          </a:p>
          <a:p>
            <a:pPr marL="0" indent="0">
              <a:spcBef>
                <a:spcPts val="200"/>
              </a:spcBef>
              <a:buNone/>
            </a:pPr>
            <a:endParaRPr lang="en-US" sz="1200" u="sng" dirty="0" smtClean="0"/>
          </a:p>
          <a:p>
            <a:pPr marL="0" indent="0">
              <a:spcBef>
                <a:spcPts val="200"/>
              </a:spcBef>
              <a:buNone/>
            </a:pPr>
            <a:r>
              <a:rPr lang="en-US" u="sng" dirty="0" smtClean="0"/>
              <a:t>Possible Scenarios:</a:t>
            </a:r>
          </a:p>
          <a:p>
            <a:pPr>
              <a:spcBef>
                <a:spcPts val="200"/>
              </a:spcBef>
            </a:pPr>
            <a:r>
              <a:rPr lang="en-US" dirty="0" smtClean="0"/>
              <a:t>Student taps pencil</a:t>
            </a:r>
          </a:p>
          <a:p>
            <a:pPr>
              <a:spcBef>
                <a:spcPts val="200"/>
              </a:spcBef>
            </a:pPr>
            <a:r>
              <a:rPr lang="en-US" dirty="0" smtClean="0"/>
              <a:t>Student shakes leg</a:t>
            </a:r>
          </a:p>
          <a:p>
            <a:pPr>
              <a:spcBef>
                <a:spcPts val="200"/>
              </a:spcBef>
            </a:pPr>
            <a:r>
              <a:rPr lang="en-US" dirty="0" smtClean="0"/>
              <a:t>Student redirects conversation to be off task and we can’t get anything done on time</a:t>
            </a:r>
          </a:p>
          <a:p>
            <a:pPr>
              <a:spcBef>
                <a:spcPts val="200"/>
              </a:spcBef>
            </a:pPr>
            <a:r>
              <a:rPr lang="en-US" dirty="0" smtClean="0"/>
              <a:t>Student misses school beyond what is reasonable and therefore is affecting our team’s product</a:t>
            </a:r>
          </a:p>
          <a:p>
            <a:pPr>
              <a:spcBef>
                <a:spcPts val="200"/>
              </a:spcBef>
            </a:pPr>
            <a:r>
              <a:rPr lang="en-US" dirty="0" smtClean="0"/>
              <a:t>Student has a habit of not doing homework and therefore keeps us from earning points</a:t>
            </a:r>
          </a:p>
          <a:p>
            <a:pPr>
              <a:spcBef>
                <a:spcPts val="200"/>
              </a:spcBef>
            </a:pPr>
            <a:r>
              <a:rPr lang="en-US" dirty="0" smtClean="0"/>
              <a:t>Student does not study for tests and therefore keeps us from earning points for a high overall average</a:t>
            </a:r>
          </a:p>
          <a:p>
            <a:pPr>
              <a:spcBef>
                <a:spcPts val="200"/>
              </a:spcBef>
            </a:pPr>
            <a:r>
              <a:rPr lang="en-US" dirty="0" smtClean="0"/>
              <a:t>Student does not do fair share in team projects</a:t>
            </a:r>
          </a:p>
          <a:p>
            <a:pPr>
              <a:spcBef>
                <a:spcPts val="200"/>
              </a:spcBef>
            </a:pPr>
            <a:r>
              <a:rPr lang="en-US" dirty="0" smtClean="0"/>
              <a:t>Student does not stay focused on work and creates distracting behaviors</a:t>
            </a:r>
          </a:p>
          <a:p>
            <a:pPr>
              <a:spcBef>
                <a:spcPts val="200"/>
              </a:spcBef>
            </a:pPr>
            <a:r>
              <a:rPr lang="en-US" dirty="0" smtClean="0"/>
              <a:t>Student takes everything personally and shuts down completely, thus causing problems in every aspect of the class</a:t>
            </a:r>
          </a:p>
          <a:p>
            <a:pPr marL="0" indent="0">
              <a:spcBef>
                <a:spcPts val="200"/>
              </a:spcBef>
              <a:buNone/>
            </a:pPr>
            <a:endParaRPr lang="en-US" dirty="0"/>
          </a:p>
          <a:p>
            <a:pPr marL="0" indent="0">
              <a:spcBef>
                <a:spcPts val="200"/>
              </a:spcBef>
              <a:buNone/>
            </a:pPr>
            <a:endParaRPr lang="en-US" sz="1200" dirty="0" smtClean="0"/>
          </a:p>
          <a:p>
            <a:pPr marL="0" indent="0">
              <a:spcBef>
                <a:spcPts val="200"/>
              </a:spcBef>
              <a:buNone/>
            </a:pPr>
            <a:endParaRPr lang="en-US" sz="1200" dirty="0" smtClean="0"/>
          </a:p>
          <a:p>
            <a:pPr marL="0" indent="0">
              <a:spcBef>
                <a:spcPts val="200"/>
              </a:spcBef>
              <a:buNone/>
            </a:pPr>
            <a:endParaRPr lang="en-US" sz="1200" dirty="0" smtClean="0"/>
          </a:p>
          <a:p>
            <a:pPr marL="0" indent="0">
              <a:buNone/>
            </a:pPr>
            <a:endParaRPr lang="en-US" dirty="0"/>
          </a:p>
        </p:txBody>
      </p:sp>
    </p:spTree>
    <p:extLst>
      <p:ext uri="{BB962C8B-B14F-4D97-AF65-F5344CB8AC3E}">
        <p14:creationId xmlns:p14="http://schemas.microsoft.com/office/powerpoint/2010/main" val="2290782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lstStyle/>
          <a:p>
            <a:pPr marL="0" indent="0" algn="ctr">
              <a:buNone/>
            </a:pPr>
            <a:r>
              <a:rPr lang="en-US" sz="3600" b="1" dirty="0" smtClean="0"/>
              <a:t>On an index card, write what you want to accomplish with your team this 9 weeks.</a:t>
            </a:r>
          </a:p>
          <a:p>
            <a:pPr marL="0" indent="0">
              <a:buNone/>
            </a:pPr>
            <a:r>
              <a:rPr lang="en-US" dirty="0" smtClean="0"/>
              <a:t>On the back of your card, write what team you are on.</a:t>
            </a:r>
          </a:p>
          <a:p>
            <a:pPr marL="0" indent="0">
              <a:buNone/>
            </a:pPr>
            <a:r>
              <a:rPr lang="en-US" dirty="0" smtClean="0"/>
              <a:t>You do NOT need to write your name on the card.</a:t>
            </a:r>
            <a:endParaRPr lang="en-US" dirty="0"/>
          </a:p>
        </p:txBody>
      </p:sp>
      <p:pic>
        <p:nvPicPr>
          <p:cNvPr id="4" name="Picture 3" descr="index car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6007" y="4982486"/>
            <a:ext cx="2446068" cy="1792538"/>
          </a:xfrm>
          <a:prstGeom prst="rect">
            <a:avLst/>
          </a:prstGeom>
        </p:spPr>
      </p:pic>
    </p:spTree>
    <p:extLst>
      <p:ext uri="{BB962C8B-B14F-4D97-AF65-F5344CB8AC3E}">
        <p14:creationId xmlns:p14="http://schemas.microsoft.com/office/powerpoint/2010/main" val="464185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
            <a:ext cx="7583488" cy="1444366"/>
          </a:xfrm>
        </p:spPr>
        <p:txBody>
          <a:bodyPr/>
          <a:lstStyle/>
          <a:p>
            <a:r>
              <a:rPr lang="en-US" sz="2800" dirty="0" smtClean="0"/>
              <a:t/>
            </a:r>
            <a:br>
              <a:rPr lang="en-US" sz="2800" dirty="0" smtClean="0"/>
            </a:br>
            <a:r>
              <a:rPr lang="en-US" sz="2800" dirty="0" smtClean="0"/>
              <a:t>Okay</a:t>
            </a:r>
            <a:r>
              <a:rPr lang="en-US" sz="2800" dirty="0"/>
              <a:t>, so you</a:t>
            </a:r>
            <a:r>
              <a:rPr lang="fr-FR" sz="2800" dirty="0"/>
              <a:t>’</a:t>
            </a:r>
            <a:r>
              <a:rPr lang="en-US" sz="2800" dirty="0" err="1"/>
              <a:t>ve</a:t>
            </a:r>
            <a:r>
              <a:rPr lang="en-US" sz="2800" dirty="0"/>
              <a:t> had about </a:t>
            </a:r>
            <a:r>
              <a:rPr lang="en-US" sz="2800" smtClean="0"/>
              <a:t>two weeks together</a:t>
            </a:r>
            <a:r>
              <a:rPr lang="en-US" sz="2800" dirty="0"/>
              <a:t>…</a:t>
            </a:r>
            <a:r>
              <a:rPr lang="en-US" dirty="0"/>
              <a:t/>
            </a:r>
            <a:br>
              <a:rPr lang="en-US" dirty="0"/>
            </a:br>
            <a:endParaRPr lang="en-US" dirty="0"/>
          </a:p>
        </p:txBody>
      </p:sp>
      <p:sp>
        <p:nvSpPr>
          <p:cNvPr id="3" name="Content Placeholder 2"/>
          <p:cNvSpPr>
            <a:spLocks noGrp="1"/>
          </p:cNvSpPr>
          <p:nvPr>
            <p:ph idx="1"/>
          </p:nvPr>
        </p:nvSpPr>
        <p:spPr/>
        <p:txBody>
          <a:bodyPr/>
          <a:lstStyle/>
          <a:p>
            <a:pPr marL="0" indent="0" algn="ctr">
              <a:buNone/>
            </a:pPr>
            <a:r>
              <a:rPr lang="en-US" sz="3200" dirty="0" smtClean="0"/>
              <a:t>Some conflicts within your team might be starting to arise.</a:t>
            </a:r>
          </a:p>
          <a:p>
            <a:r>
              <a:rPr lang="en-US" dirty="0" smtClean="0"/>
              <a:t>Some conflicts have already blown-up.</a:t>
            </a:r>
          </a:p>
          <a:p>
            <a:r>
              <a:rPr lang="en-US" dirty="0" smtClean="0"/>
              <a:t>Some conflicts are just starting to itch.</a:t>
            </a:r>
          </a:p>
        </p:txBody>
      </p:sp>
      <p:pic>
        <p:nvPicPr>
          <p:cNvPr id="4" name="Picture 3" descr="tapping penci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1233" y="4208852"/>
            <a:ext cx="2956113" cy="2214231"/>
          </a:xfrm>
          <a:prstGeom prst="rect">
            <a:avLst/>
          </a:prstGeom>
        </p:spPr>
      </p:pic>
      <p:pic>
        <p:nvPicPr>
          <p:cNvPr id="5" name="Picture 4" descr="conflict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350" y="4208853"/>
            <a:ext cx="3924300" cy="2070100"/>
          </a:xfrm>
          <a:prstGeom prst="rect">
            <a:avLst/>
          </a:prstGeom>
        </p:spPr>
      </p:pic>
    </p:spTree>
    <p:extLst>
      <p:ext uri="{BB962C8B-B14F-4D97-AF65-F5344CB8AC3E}">
        <p14:creationId xmlns:p14="http://schemas.microsoft.com/office/powerpoint/2010/main" val="3069884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Realize</a:t>
            </a:r>
            <a:endParaRPr lang="en-US" dirty="0"/>
          </a:p>
        </p:txBody>
      </p:sp>
      <p:sp>
        <p:nvSpPr>
          <p:cNvPr id="3" name="Content Placeholder 2"/>
          <p:cNvSpPr>
            <a:spLocks noGrp="1"/>
          </p:cNvSpPr>
          <p:nvPr>
            <p:ph idx="1"/>
          </p:nvPr>
        </p:nvSpPr>
        <p:spPr/>
        <p:txBody>
          <a:bodyPr>
            <a:normAutofit fontScale="70000" lnSpcReduction="20000"/>
          </a:bodyPr>
          <a:lstStyle/>
          <a:p>
            <a:pPr marL="0" indent="0" algn="ctr">
              <a:buNone/>
            </a:pPr>
            <a:r>
              <a:rPr lang="en-US" sz="3600" b="1" dirty="0" smtClean="0"/>
              <a:t>Take a minute to share (one at a time) what you wrote on your card with your team.</a:t>
            </a:r>
          </a:p>
          <a:p>
            <a:pPr marL="0" indent="0" algn="ctr">
              <a:buNone/>
            </a:pPr>
            <a:endParaRPr lang="en-US" sz="3600" b="1" dirty="0"/>
          </a:p>
          <a:p>
            <a:pPr marL="0" indent="0" algn="ctr">
              <a:buNone/>
            </a:pPr>
            <a:endParaRPr lang="en-US" sz="3600" b="1" dirty="0" smtClean="0"/>
          </a:p>
          <a:p>
            <a:pPr marL="0" indent="0" algn="ctr">
              <a:buNone/>
            </a:pPr>
            <a:endParaRPr lang="en-US" sz="3600" b="1" dirty="0" smtClean="0"/>
          </a:p>
          <a:p>
            <a:pPr marL="0" indent="0" algn="ctr">
              <a:buNone/>
            </a:pPr>
            <a:endParaRPr lang="en-US" sz="3600" b="1" dirty="0"/>
          </a:p>
          <a:p>
            <a:pPr marL="0" indent="0" algn="ctr">
              <a:buNone/>
            </a:pPr>
            <a:endParaRPr lang="en-US" sz="3600" b="1" dirty="0" smtClean="0"/>
          </a:p>
          <a:p>
            <a:pPr marL="0" indent="0" algn="ctr">
              <a:buNone/>
            </a:pPr>
            <a:r>
              <a:rPr lang="en-US" sz="3600" b="1" dirty="0" smtClean="0"/>
              <a:t>What have you realized?</a:t>
            </a:r>
          </a:p>
          <a:p>
            <a:pPr marL="0" indent="0" algn="ctr">
              <a:buNone/>
            </a:pPr>
            <a:endParaRPr lang="en-US" sz="3600" b="1" dirty="0"/>
          </a:p>
        </p:txBody>
      </p:sp>
      <p:pic>
        <p:nvPicPr>
          <p:cNvPr id="4" name="Picture 3" descr="same goa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8300" y="2994513"/>
            <a:ext cx="3314700" cy="2451100"/>
          </a:xfrm>
          <a:prstGeom prst="rect">
            <a:avLst/>
          </a:prstGeom>
        </p:spPr>
      </p:pic>
    </p:spTree>
    <p:extLst>
      <p:ext uri="{BB962C8B-B14F-4D97-AF65-F5344CB8AC3E}">
        <p14:creationId xmlns:p14="http://schemas.microsoft.com/office/powerpoint/2010/main" val="4020540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What conflict looks like now</a:t>
            </a:r>
            <a:endParaRPr lang="en-US" sz="3200" dirty="0"/>
          </a:p>
        </p:txBody>
      </p:sp>
      <p:sp>
        <p:nvSpPr>
          <p:cNvPr id="3" name="Content Placeholder 2"/>
          <p:cNvSpPr>
            <a:spLocks noGrp="1"/>
          </p:cNvSpPr>
          <p:nvPr>
            <p:ph idx="1"/>
          </p:nvPr>
        </p:nvSpPr>
        <p:spPr>
          <a:xfrm>
            <a:off x="3398365" y="1837931"/>
            <a:ext cx="2056038" cy="1095049"/>
          </a:xfrm>
        </p:spPr>
        <p:txBody>
          <a:bodyPr/>
          <a:lstStyle/>
          <a:p>
            <a:pPr marL="0" indent="0">
              <a:buNone/>
            </a:pPr>
            <a:r>
              <a:rPr lang="en-US" dirty="0" smtClean="0">
                <a:solidFill>
                  <a:srgbClr val="0000FF"/>
                </a:solidFill>
              </a:rPr>
              <a:t>1. Annoying behavior</a:t>
            </a:r>
            <a:endParaRPr lang="en-US" dirty="0">
              <a:solidFill>
                <a:srgbClr val="0000FF"/>
              </a:solidFill>
            </a:endParaRPr>
          </a:p>
        </p:txBody>
      </p:sp>
      <p:sp>
        <p:nvSpPr>
          <p:cNvPr id="4" name="TextBox 3"/>
          <p:cNvSpPr txBox="1"/>
          <p:nvPr/>
        </p:nvSpPr>
        <p:spPr>
          <a:xfrm>
            <a:off x="5454403" y="1837931"/>
            <a:ext cx="1319296" cy="923330"/>
          </a:xfrm>
          <a:prstGeom prst="rect">
            <a:avLst/>
          </a:prstGeom>
          <a:noFill/>
        </p:spPr>
        <p:txBody>
          <a:bodyPr wrap="square" rtlCol="0">
            <a:spAutoFit/>
          </a:bodyPr>
          <a:lstStyle/>
          <a:p>
            <a:r>
              <a:rPr lang="en-US" dirty="0" smtClean="0">
                <a:solidFill>
                  <a:srgbClr val="FFFF00"/>
                </a:solidFill>
              </a:rPr>
              <a:t>Rolling eyes, heavy sighs</a:t>
            </a:r>
            <a:endParaRPr lang="en-US" dirty="0">
              <a:solidFill>
                <a:srgbClr val="FFFF00"/>
              </a:solidFill>
            </a:endParaRPr>
          </a:p>
        </p:txBody>
      </p:sp>
      <p:sp>
        <p:nvSpPr>
          <p:cNvPr id="5" name="TextBox 4"/>
          <p:cNvSpPr txBox="1"/>
          <p:nvPr/>
        </p:nvSpPr>
        <p:spPr>
          <a:xfrm>
            <a:off x="7241359" y="2114930"/>
            <a:ext cx="974704" cy="923330"/>
          </a:xfrm>
          <a:prstGeom prst="rect">
            <a:avLst/>
          </a:prstGeom>
          <a:noFill/>
        </p:spPr>
        <p:txBody>
          <a:bodyPr wrap="square" rtlCol="0">
            <a:spAutoFit/>
          </a:bodyPr>
          <a:lstStyle/>
          <a:p>
            <a:r>
              <a:rPr lang="en-US" dirty="0" smtClean="0">
                <a:solidFill>
                  <a:srgbClr val="0000FF"/>
                </a:solidFill>
              </a:rPr>
              <a:t>Yelling, name calling</a:t>
            </a:r>
            <a:endParaRPr lang="en-US" dirty="0">
              <a:solidFill>
                <a:srgbClr val="0000FF"/>
              </a:solidFill>
            </a:endParaRPr>
          </a:p>
        </p:txBody>
      </p:sp>
      <p:sp>
        <p:nvSpPr>
          <p:cNvPr id="6" name="TextBox 5"/>
          <p:cNvSpPr txBox="1"/>
          <p:nvPr/>
        </p:nvSpPr>
        <p:spPr>
          <a:xfrm>
            <a:off x="7502264" y="3850273"/>
            <a:ext cx="1092850" cy="923330"/>
          </a:xfrm>
          <a:prstGeom prst="rect">
            <a:avLst/>
          </a:prstGeom>
          <a:noFill/>
        </p:spPr>
        <p:txBody>
          <a:bodyPr wrap="square" rtlCol="0">
            <a:spAutoFit/>
          </a:bodyPr>
          <a:lstStyle/>
          <a:p>
            <a:r>
              <a:rPr lang="en-US" dirty="0" smtClean="0">
                <a:solidFill>
                  <a:srgbClr val="008000"/>
                </a:solidFill>
              </a:rPr>
              <a:t>Gets mildly physical</a:t>
            </a:r>
            <a:endParaRPr lang="en-US" dirty="0">
              <a:solidFill>
                <a:srgbClr val="008000"/>
              </a:solidFill>
            </a:endParaRPr>
          </a:p>
        </p:txBody>
      </p:sp>
      <p:sp>
        <p:nvSpPr>
          <p:cNvPr id="7" name="TextBox 6"/>
          <p:cNvSpPr txBox="1"/>
          <p:nvPr/>
        </p:nvSpPr>
        <p:spPr>
          <a:xfrm>
            <a:off x="6440620" y="5412471"/>
            <a:ext cx="1053468" cy="369332"/>
          </a:xfrm>
          <a:prstGeom prst="rect">
            <a:avLst/>
          </a:prstGeom>
          <a:noFill/>
        </p:spPr>
        <p:txBody>
          <a:bodyPr wrap="square" rtlCol="0">
            <a:spAutoFit/>
          </a:bodyPr>
          <a:lstStyle/>
          <a:p>
            <a:r>
              <a:rPr lang="en-US" dirty="0" smtClean="0">
                <a:solidFill>
                  <a:srgbClr val="FFFF00"/>
                </a:solidFill>
              </a:rPr>
              <a:t>Tattling</a:t>
            </a:r>
            <a:endParaRPr lang="en-US" dirty="0">
              <a:solidFill>
                <a:srgbClr val="FFFF00"/>
              </a:solidFill>
            </a:endParaRPr>
          </a:p>
        </p:txBody>
      </p:sp>
      <p:sp>
        <p:nvSpPr>
          <p:cNvPr id="8" name="TextBox 7"/>
          <p:cNvSpPr txBox="1"/>
          <p:nvPr/>
        </p:nvSpPr>
        <p:spPr>
          <a:xfrm>
            <a:off x="4558462" y="5493291"/>
            <a:ext cx="1023931" cy="923330"/>
          </a:xfrm>
          <a:prstGeom prst="rect">
            <a:avLst/>
          </a:prstGeom>
          <a:noFill/>
        </p:spPr>
        <p:txBody>
          <a:bodyPr wrap="square" rtlCol="0">
            <a:spAutoFit/>
          </a:bodyPr>
          <a:lstStyle/>
          <a:p>
            <a:r>
              <a:rPr lang="en-US" dirty="0" smtClean="0">
                <a:solidFill>
                  <a:srgbClr val="FF0000"/>
                </a:solidFill>
              </a:rPr>
              <a:t>Gets teacher involved</a:t>
            </a:r>
            <a:endParaRPr lang="en-US" dirty="0">
              <a:solidFill>
                <a:srgbClr val="FF0000"/>
              </a:solidFill>
            </a:endParaRPr>
          </a:p>
        </p:txBody>
      </p:sp>
      <p:sp>
        <p:nvSpPr>
          <p:cNvPr id="9" name="TextBox 8"/>
          <p:cNvSpPr txBox="1"/>
          <p:nvPr/>
        </p:nvSpPr>
        <p:spPr>
          <a:xfrm>
            <a:off x="2241519" y="5368764"/>
            <a:ext cx="994394" cy="1477328"/>
          </a:xfrm>
          <a:prstGeom prst="rect">
            <a:avLst/>
          </a:prstGeom>
          <a:noFill/>
        </p:spPr>
        <p:txBody>
          <a:bodyPr wrap="square" rtlCol="0">
            <a:spAutoFit/>
          </a:bodyPr>
          <a:lstStyle/>
          <a:p>
            <a:r>
              <a:rPr lang="en-US" dirty="0" smtClean="0">
                <a:solidFill>
                  <a:srgbClr val="FF0000"/>
                </a:solidFill>
              </a:rPr>
              <a:t>Loss of point and possible referral </a:t>
            </a:r>
            <a:endParaRPr lang="en-US" dirty="0">
              <a:solidFill>
                <a:srgbClr val="FF0000"/>
              </a:solidFill>
            </a:endParaRPr>
          </a:p>
        </p:txBody>
      </p:sp>
      <p:sp>
        <p:nvSpPr>
          <p:cNvPr id="10" name="TextBox 9"/>
          <p:cNvSpPr txBox="1"/>
          <p:nvPr/>
        </p:nvSpPr>
        <p:spPr>
          <a:xfrm>
            <a:off x="467661" y="4057646"/>
            <a:ext cx="1329140" cy="923330"/>
          </a:xfrm>
          <a:prstGeom prst="rect">
            <a:avLst/>
          </a:prstGeom>
          <a:noFill/>
        </p:spPr>
        <p:txBody>
          <a:bodyPr wrap="square" rtlCol="0">
            <a:spAutoFit/>
          </a:bodyPr>
          <a:lstStyle/>
          <a:p>
            <a:r>
              <a:rPr lang="en-US" dirty="0" smtClean="0">
                <a:solidFill>
                  <a:srgbClr val="008000"/>
                </a:solidFill>
              </a:rPr>
              <a:t>Everyone hates everybody</a:t>
            </a:r>
            <a:endParaRPr lang="en-US" dirty="0">
              <a:solidFill>
                <a:srgbClr val="008000"/>
              </a:solidFill>
            </a:endParaRPr>
          </a:p>
        </p:txBody>
      </p:sp>
      <p:sp>
        <p:nvSpPr>
          <p:cNvPr id="11" name="TextBox 10"/>
          <p:cNvSpPr txBox="1"/>
          <p:nvPr/>
        </p:nvSpPr>
        <p:spPr>
          <a:xfrm>
            <a:off x="472585" y="1837931"/>
            <a:ext cx="2266132" cy="1569660"/>
          </a:xfrm>
          <a:prstGeom prst="rect">
            <a:avLst/>
          </a:prstGeom>
          <a:noFill/>
        </p:spPr>
        <p:txBody>
          <a:bodyPr wrap="square" rtlCol="0">
            <a:spAutoFit/>
          </a:bodyPr>
          <a:lstStyle/>
          <a:p>
            <a:r>
              <a:rPr lang="en-US" sz="1600" dirty="0" smtClean="0">
                <a:solidFill>
                  <a:srgbClr val="0000FF"/>
                </a:solidFill>
              </a:rPr>
              <a:t>Annoying behavior does not change and there are more annoying behaviors due to retaliation and angst felt towards team</a:t>
            </a:r>
            <a:endParaRPr lang="en-US" sz="1600" dirty="0">
              <a:solidFill>
                <a:srgbClr val="0000FF"/>
              </a:solidFill>
            </a:endParaRPr>
          </a:p>
        </p:txBody>
      </p:sp>
      <p:sp>
        <p:nvSpPr>
          <p:cNvPr id="12" name="TextBox 11"/>
          <p:cNvSpPr txBox="1"/>
          <p:nvPr/>
        </p:nvSpPr>
        <p:spPr>
          <a:xfrm>
            <a:off x="3136160" y="3593600"/>
            <a:ext cx="3400089" cy="584776"/>
          </a:xfrm>
          <a:prstGeom prst="rect">
            <a:avLst/>
          </a:prstGeom>
          <a:noFill/>
        </p:spPr>
        <p:txBody>
          <a:bodyPr wrap="none" rtlCol="0">
            <a:spAutoFit/>
          </a:bodyPr>
          <a:lstStyle/>
          <a:p>
            <a:r>
              <a:rPr lang="en-US" sz="3200" dirty="0" smtClean="0"/>
              <a:t>Was goal reached?</a:t>
            </a:r>
            <a:endParaRPr lang="en-US" sz="3200" dirty="0"/>
          </a:p>
        </p:txBody>
      </p:sp>
      <p:cxnSp>
        <p:nvCxnSpPr>
          <p:cNvPr id="14" name="Straight Arrow Connector 13"/>
          <p:cNvCxnSpPr>
            <a:endCxn id="3" idx="3"/>
          </p:cNvCxnSpPr>
          <p:nvPr/>
        </p:nvCxnSpPr>
        <p:spPr>
          <a:xfrm>
            <a:off x="4696299" y="2333172"/>
            <a:ext cx="758104" cy="522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endCxn id="5" idx="1"/>
          </p:cNvCxnSpPr>
          <p:nvPr/>
        </p:nvCxnSpPr>
        <p:spPr>
          <a:xfrm>
            <a:off x="6370033" y="2385456"/>
            <a:ext cx="871326" cy="1911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a:off x="7827166" y="3130585"/>
            <a:ext cx="9845" cy="7196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a:off x="7039526" y="4892770"/>
            <a:ext cx="580884" cy="5197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endCxn id="8" idx="3"/>
          </p:cNvCxnSpPr>
          <p:nvPr/>
        </p:nvCxnSpPr>
        <p:spPr>
          <a:xfrm flipH="1">
            <a:off x="5582393" y="5781803"/>
            <a:ext cx="708876" cy="1731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3136160" y="5954956"/>
            <a:ext cx="123523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flipV="1">
            <a:off x="1437442" y="5178264"/>
            <a:ext cx="679339" cy="603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V="1">
            <a:off x="1132231" y="3327478"/>
            <a:ext cx="9845" cy="8508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2353072" y="2385456"/>
            <a:ext cx="88284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22617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realize</a:t>
            </a:r>
            <a:endParaRPr lang="en-US" dirty="0"/>
          </a:p>
        </p:txBody>
      </p:sp>
      <p:sp>
        <p:nvSpPr>
          <p:cNvPr id="3" name="Content Placeholder 2"/>
          <p:cNvSpPr>
            <a:spLocks noGrp="1"/>
          </p:cNvSpPr>
          <p:nvPr>
            <p:ph idx="1"/>
          </p:nvPr>
        </p:nvSpPr>
        <p:spPr/>
        <p:txBody>
          <a:bodyPr/>
          <a:lstStyle/>
          <a:p>
            <a:r>
              <a:rPr lang="en-US" dirty="0" smtClean="0"/>
              <a:t>Realize that the cause of whatever is annoying you is most likely, at this point in the year, not on purpose and definitely not directed at you.</a:t>
            </a:r>
          </a:p>
          <a:p>
            <a:r>
              <a:rPr lang="en-US" dirty="0" smtClean="0"/>
              <a:t>We are human.</a:t>
            </a:r>
          </a:p>
          <a:p>
            <a:r>
              <a:rPr lang="en-US" dirty="0" smtClean="0"/>
              <a:t>We make mistakes, but mistakes have consequences.</a:t>
            </a:r>
          </a:p>
          <a:p>
            <a:pPr marL="0" indent="0">
              <a:buNone/>
            </a:pPr>
            <a:endParaRPr lang="en-US" dirty="0"/>
          </a:p>
        </p:txBody>
      </p:sp>
      <p:pic>
        <p:nvPicPr>
          <p:cNvPr id="4" name="Picture 3" descr="eras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8569" y="4577925"/>
            <a:ext cx="4165600" cy="1955800"/>
          </a:xfrm>
          <a:prstGeom prst="rect">
            <a:avLst/>
          </a:prstGeom>
        </p:spPr>
      </p:pic>
    </p:spTree>
    <p:extLst>
      <p:ext uri="{BB962C8B-B14F-4D97-AF65-F5344CB8AC3E}">
        <p14:creationId xmlns:p14="http://schemas.microsoft.com/office/powerpoint/2010/main" val="2235253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REALIZE</a:t>
            </a:r>
            <a:br>
              <a:rPr lang="en-US" dirty="0" smtClean="0"/>
            </a:br>
            <a:r>
              <a:rPr lang="en-US" dirty="0" smtClean="0"/>
              <a:t>The other person…</a:t>
            </a:r>
            <a:endParaRPr lang="en-US" dirty="0"/>
          </a:p>
        </p:txBody>
      </p:sp>
      <p:sp>
        <p:nvSpPr>
          <p:cNvPr id="3" name="Content Placeholder 2"/>
          <p:cNvSpPr>
            <a:spLocks noGrp="1"/>
          </p:cNvSpPr>
          <p:nvPr>
            <p:ph idx="1"/>
          </p:nvPr>
        </p:nvSpPr>
        <p:spPr>
          <a:xfrm>
            <a:off x="211655" y="1532120"/>
            <a:ext cx="4376344" cy="5160603"/>
          </a:xfrm>
        </p:spPr>
        <p:txBody>
          <a:bodyPr>
            <a:normAutofit fontScale="40000" lnSpcReduction="20000"/>
          </a:bodyPr>
          <a:lstStyle/>
          <a:p>
            <a:r>
              <a:rPr lang="en-US" sz="4500" b="1" dirty="0" smtClean="0"/>
              <a:t>May have a habit that they are struggling to break</a:t>
            </a:r>
          </a:p>
          <a:p>
            <a:r>
              <a:rPr lang="en-US" sz="4500" b="1" dirty="0" smtClean="0"/>
              <a:t>Might have educational gaps, and they misbehave because it takes the attention away from their educational gaps</a:t>
            </a:r>
          </a:p>
          <a:p>
            <a:r>
              <a:rPr lang="en-US" sz="4500" b="1" dirty="0" smtClean="0"/>
              <a:t>Is not aiming any ill-intent towards you</a:t>
            </a:r>
          </a:p>
          <a:p>
            <a:r>
              <a:rPr lang="en-US" sz="4500" b="1" dirty="0" smtClean="0"/>
              <a:t>May not have understood the social consequences of their actions</a:t>
            </a:r>
            <a:r>
              <a:rPr lang="en-US" sz="4500" b="1" dirty="0"/>
              <a:t> </a:t>
            </a:r>
            <a:r>
              <a:rPr lang="en-US" sz="4500" b="1" dirty="0" smtClean="0"/>
              <a:t>before proceeding</a:t>
            </a:r>
          </a:p>
          <a:p>
            <a:r>
              <a:rPr lang="en-US" sz="4500" b="1" dirty="0" smtClean="0"/>
              <a:t>May like and seek negative attention</a:t>
            </a:r>
          </a:p>
          <a:p>
            <a:r>
              <a:rPr lang="en-US" sz="4500" b="1" dirty="0" smtClean="0"/>
              <a:t>May not have an adult in their life that models positive conflict resolution</a:t>
            </a:r>
          </a:p>
          <a:p>
            <a:r>
              <a:rPr lang="en-US" sz="4500" b="1" dirty="0" smtClean="0"/>
              <a:t>May be fighting a harder battle than you realize</a:t>
            </a:r>
          </a:p>
          <a:p>
            <a:pPr marL="0" indent="0">
              <a:buNone/>
            </a:pPr>
            <a:endParaRPr lang="en-US" dirty="0" smtClean="0"/>
          </a:p>
        </p:txBody>
      </p:sp>
      <p:sp>
        <p:nvSpPr>
          <p:cNvPr id="4" name="TextBox 3"/>
          <p:cNvSpPr txBox="1"/>
          <p:nvPr/>
        </p:nvSpPr>
        <p:spPr>
          <a:xfrm>
            <a:off x="5029326" y="1532120"/>
            <a:ext cx="3940815" cy="5352618"/>
          </a:xfrm>
          <a:prstGeom prst="rect">
            <a:avLst/>
          </a:prstGeom>
          <a:noFill/>
        </p:spPr>
        <p:txBody>
          <a:bodyPr wrap="square" rtlCol="0">
            <a:spAutoFit/>
          </a:bodyPr>
          <a:lstStyle/>
          <a:p>
            <a:pPr>
              <a:lnSpc>
                <a:spcPct val="90000"/>
              </a:lnSpc>
            </a:pPr>
            <a:r>
              <a:rPr lang="en-US" sz="1650" dirty="0" smtClean="0"/>
              <a:t>Chances are, they don’t even realize they are doing it!</a:t>
            </a:r>
          </a:p>
          <a:p>
            <a:pPr>
              <a:lnSpc>
                <a:spcPct val="90000"/>
              </a:lnSpc>
            </a:pPr>
            <a:endParaRPr lang="en-US" sz="1650" dirty="0"/>
          </a:p>
          <a:p>
            <a:pPr>
              <a:lnSpc>
                <a:spcPct val="90000"/>
              </a:lnSpc>
            </a:pPr>
            <a:r>
              <a:rPr lang="en-US" sz="1650" dirty="0" smtClean="0"/>
              <a:t>They could be taking anger out on you from some other unresolved conflict.</a:t>
            </a:r>
          </a:p>
          <a:p>
            <a:pPr>
              <a:lnSpc>
                <a:spcPct val="90000"/>
              </a:lnSpc>
            </a:pPr>
            <a:endParaRPr lang="en-US" sz="1650" dirty="0"/>
          </a:p>
          <a:p>
            <a:pPr>
              <a:lnSpc>
                <a:spcPct val="90000"/>
              </a:lnSpc>
            </a:pPr>
            <a:r>
              <a:rPr lang="en-US" sz="1650" dirty="0" smtClean="0"/>
              <a:t>No one has told them that acting like a 4</a:t>
            </a:r>
            <a:r>
              <a:rPr lang="en-US" sz="1650" baseline="30000" dirty="0" smtClean="0"/>
              <a:t>th</a:t>
            </a:r>
            <a:r>
              <a:rPr lang="en-US" sz="1650" dirty="0" smtClean="0"/>
              <a:t> grader went out at the end of 4</a:t>
            </a:r>
            <a:r>
              <a:rPr lang="en-US" sz="1650" baseline="30000" dirty="0" smtClean="0"/>
              <a:t>th</a:t>
            </a:r>
            <a:r>
              <a:rPr lang="en-US" sz="1650" dirty="0" smtClean="0"/>
              <a:t> grade, or</a:t>
            </a:r>
          </a:p>
          <a:p>
            <a:pPr>
              <a:lnSpc>
                <a:spcPct val="90000"/>
              </a:lnSpc>
            </a:pPr>
            <a:r>
              <a:rPr lang="en-US" sz="1650" dirty="0"/>
              <a:t>t</a:t>
            </a:r>
            <a:r>
              <a:rPr lang="en-US" sz="1650" dirty="0" smtClean="0"/>
              <a:t>hey don’t understand how not doing their share affects the whole group as they have never been the one in charge before. </a:t>
            </a:r>
          </a:p>
          <a:p>
            <a:pPr>
              <a:lnSpc>
                <a:spcPct val="90000"/>
              </a:lnSpc>
            </a:pPr>
            <a:endParaRPr lang="en-US" sz="1650" dirty="0"/>
          </a:p>
          <a:p>
            <a:pPr>
              <a:lnSpc>
                <a:spcPct val="90000"/>
              </a:lnSpc>
            </a:pPr>
            <a:r>
              <a:rPr lang="en-US" sz="1650" dirty="0" smtClean="0"/>
              <a:t>Yes, some people actually do seek negative attention. Unfortunately, this type of attention is all they can get. This is a situation we should have empathy for and built up with positive reinforcement.</a:t>
            </a:r>
          </a:p>
          <a:p>
            <a:pPr>
              <a:lnSpc>
                <a:spcPct val="90000"/>
              </a:lnSpc>
            </a:pPr>
            <a:endParaRPr lang="en-US" sz="1650" dirty="0"/>
          </a:p>
          <a:p>
            <a:pPr>
              <a:lnSpc>
                <a:spcPct val="90000"/>
              </a:lnSpc>
            </a:pPr>
            <a:r>
              <a:rPr lang="en-US" sz="1650" dirty="0" smtClean="0"/>
              <a:t>It is hard to know how to handle conflict when you are not taught.</a:t>
            </a:r>
          </a:p>
          <a:p>
            <a:pPr>
              <a:lnSpc>
                <a:spcPct val="90000"/>
              </a:lnSpc>
            </a:pPr>
            <a:endParaRPr lang="en-US" sz="1650" dirty="0"/>
          </a:p>
          <a:p>
            <a:pPr>
              <a:lnSpc>
                <a:spcPct val="90000"/>
              </a:lnSpc>
            </a:pPr>
            <a:r>
              <a:rPr lang="en-US" sz="1650" dirty="0" smtClean="0"/>
              <a:t>Not everyone has the same advantages in life.</a:t>
            </a:r>
            <a:endParaRPr lang="en-US" sz="1650" dirty="0"/>
          </a:p>
        </p:txBody>
      </p:sp>
      <p:cxnSp>
        <p:nvCxnSpPr>
          <p:cNvPr id="6" name="Straight Arrow Connector 5"/>
          <p:cNvCxnSpPr/>
          <p:nvPr/>
        </p:nvCxnSpPr>
        <p:spPr>
          <a:xfrm>
            <a:off x="3829948" y="1723634"/>
            <a:ext cx="1088511" cy="302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V="1">
            <a:off x="4152470" y="2449376"/>
            <a:ext cx="957487" cy="10785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4122233" y="3094479"/>
            <a:ext cx="987724" cy="11793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4283494" y="4465323"/>
            <a:ext cx="826463" cy="62494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4061760" y="5795847"/>
            <a:ext cx="104819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4152470" y="6330185"/>
            <a:ext cx="95748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3829948" y="2610651"/>
            <a:ext cx="1481585" cy="37195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44264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Understand</a:t>
            </a:r>
            <a:br>
              <a:rPr lang="en-US" sz="2800" dirty="0" smtClean="0"/>
            </a:br>
            <a:r>
              <a:rPr lang="en-US" sz="2800" dirty="0" smtClean="0"/>
              <a:t>natural consequences</a:t>
            </a:r>
            <a:endParaRPr lang="en-US" sz="2800" dirty="0"/>
          </a:p>
        </p:txBody>
      </p:sp>
      <p:sp>
        <p:nvSpPr>
          <p:cNvPr id="3" name="Content Placeholder 2"/>
          <p:cNvSpPr>
            <a:spLocks noGrp="1"/>
          </p:cNvSpPr>
          <p:nvPr>
            <p:ph idx="1"/>
          </p:nvPr>
        </p:nvSpPr>
        <p:spPr/>
        <p:txBody>
          <a:bodyPr numCol="2"/>
          <a:lstStyle/>
          <a:p>
            <a:pPr marL="0" indent="0">
              <a:buNone/>
            </a:pPr>
            <a:r>
              <a:rPr lang="en-US" u="sng" dirty="0" smtClean="0"/>
              <a:t>Our Retaliations</a:t>
            </a:r>
          </a:p>
          <a:p>
            <a:pPr marL="0" indent="0">
              <a:buNone/>
            </a:pPr>
            <a:r>
              <a:rPr lang="en-US" dirty="0" smtClean="0"/>
              <a:t>Yelling</a:t>
            </a:r>
          </a:p>
          <a:p>
            <a:pPr marL="0" indent="0">
              <a:buNone/>
            </a:pPr>
            <a:r>
              <a:rPr lang="en-US" dirty="0" smtClean="0"/>
              <a:t>Eye roll and heavy sigh</a:t>
            </a:r>
          </a:p>
          <a:p>
            <a:pPr marL="0" indent="0">
              <a:buNone/>
            </a:pPr>
            <a:r>
              <a:rPr lang="en-US" dirty="0" smtClean="0"/>
              <a:t>Name calling or belittling</a:t>
            </a:r>
          </a:p>
          <a:p>
            <a:pPr marL="0" indent="0">
              <a:buNone/>
            </a:pPr>
            <a:r>
              <a:rPr lang="en-US" dirty="0" smtClean="0"/>
              <a:t>Getting physical</a:t>
            </a:r>
          </a:p>
          <a:p>
            <a:pPr marL="0" indent="0">
              <a:buNone/>
            </a:pPr>
            <a:r>
              <a:rPr lang="en-US" dirty="0" smtClean="0"/>
              <a:t>Tattling</a:t>
            </a:r>
          </a:p>
          <a:p>
            <a:pPr marL="0" indent="0">
              <a:buNone/>
            </a:pPr>
            <a:endParaRPr lang="en-US" dirty="0"/>
          </a:p>
          <a:p>
            <a:pPr marL="0" indent="0">
              <a:buNone/>
            </a:pPr>
            <a:r>
              <a:rPr lang="en-US" sz="2000" u="sng" dirty="0" smtClean="0"/>
              <a:t>His or Her  Predicted Response</a:t>
            </a:r>
          </a:p>
          <a:p>
            <a:pPr marL="0" indent="0">
              <a:buNone/>
            </a:pPr>
            <a:r>
              <a:rPr lang="en-US" dirty="0" smtClean="0"/>
              <a:t>________________________</a:t>
            </a:r>
          </a:p>
          <a:p>
            <a:pPr marL="0" indent="0">
              <a:buNone/>
            </a:pPr>
            <a:r>
              <a:rPr lang="en-US" dirty="0" smtClean="0"/>
              <a:t>________________________</a:t>
            </a:r>
          </a:p>
          <a:p>
            <a:pPr marL="0" indent="0">
              <a:buNone/>
            </a:pPr>
            <a:r>
              <a:rPr lang="en-US" dirty="0" smtClean="0"/>
              <a:t>________________________</a:t>
            </a:r>
          </a:p>
          <a:p>
            <a:pPr marL="0" indent="0">
              <a:buNone/>
            </a:pPr>
            <a:r>
              <a:rPr lang="en-US" dirty="0" smtClean="0"/>
              <a:t>________________________</a:t>
            </a:r>
          </a:p>
          <a:p>
            <a:pPr marL="0" indent="0">
              <a:buNone/>
            </a:pPr>
            <a:r>
              <a:rPr lang="en-US" dirty="0" smtClean="0"/>
              <a:t>________________________</a:t>
            </a:r>
          </a:p>
          <a:p>
            <a:pPr marL="0" indent="0">
              <a:buNone/>
            </a:pPr>
            <a:endParaRPr lang="en-US" dirty="0"/>
          </a:p>
        </p:txBody>
      </p:sp>
      <p:sp>
        <p:nvSpPr>
          <p:cNvPr id="4" name="TextBox 3"/>
          <p:cNvSpPr txBox="1"/>
          <p:nvPr/>
        </p:nvSpPr>
        <p:spPr>
          <a:xfrm>
            <a:off x="1350560" y="6299835"/>
            <a:ext cx="3547628" cy="369332"/>
          </a:xfrm>
          <a:prstGeom prst="rect">
            <a:avLst/>
          </a:prstGeom>
          <a:noFill/>
        </p:spPr>
        <p:txBody>
          <a:bodyPr wrap="none" rtlCol="0">
            <a:spAutoFit/>
          </a:bodyPr>
          <a:lstStyle/>
          <a:p>
            <a:r>
              <a:rPr lang="en-US" dirty="0" smtClean="0"/>
              <a:t>Can goals be achieved in this way?</a:t>
            </a:r>
            <a:endParaRPr lang="en-US" dirty="0"/>
          </a:p>
        </p:txBody>
      </p:sp>
    </p:spTree>
    <p:extLst>
      <p:ext uri="{BB962C8B-B14F-4D97-AF65-F5344CB8AC3E}">
        <p14:creationId xmlns:p14="http://schemas.microsoft.com/office/powerpoint/2010/main" val="1612646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Realize</a:t>
            </a:r>
            <a:br>
              <a:rPr lang="en-US" sz="2800" dirty="0" smtClean="0"/>
            </a:br>
            <a:r>
              <a:rPr lang="en-US" sz="2400" dirty="0" smtClean="0"/>
              <a:t>You are the only one you can change to make the situation better</a:t>
            </a:r>
            <a:endParaRPr lang="en-US" sz="2400" dirty="0"/>
          </a:p>
        </p:txBody>
      </p:sp>
      <p:sp>
        <p:nvSpPr>
          <p:cNvPr id="3" name="Content Placeholder 2"/>
          <p:cNvSpPr>
            <a:spLocks noGrp="1"/>
          </p:cNvSpPr>
          <p:nvPr>
            <p:ph idx="1"/>
          </p:nvPr>
        </p:nvSpPr>
        <p:spPr>
          <a:xfrm>
            <a:off x="779463" y="1345920"/>
            <a:ext cx="7583488" cy="5357104"/>
          </a:xfrm>
        </p:spPr>
        <p:txBody>
          <a:bodyPr>
            <a:normAutofit/>
          </a:bodyPr>
          <a:lstStyle/>
          <a:p>
            <a:pPr marL="0" indent="0">
              <a:buNone/>
            </a:pPr>
            <a:r>
              <a:rPr lang="en-US" dirty="0" smtClean="0"/>
              <a:t>It is easier to </a:t>
            </a:r>
            <a:r>
              <a:rPr lang="en-US" b="1" u="sng" dirty="0" smtClean="0"/>
              <a:t>change yourself </a:t>
            </a:r>
            <a:r>
              <a:rPr lang="en-US" dirty="0" smtClean="0"/>
              <a:t>and </a:t>
            </a:r>
            <a:r>
              <a:rPr lang="en-US" b="1" u="sng" dirty="0" smtClean="0"/>
              <a:t>how YOU react to the other person </a:t>
            </a:r>
            <a:r>
              <a:rPr lang="en-US" dirty="0" smtClean="0"/>
              <a:t>than it is to change the other person. </a:t>
            </a:r>
          </a:p>
          <a:p>
            <a:pPr marL="0" indent="0">
              <a:buNone/>
            </a:pPr>
            <a:r>
              <a:rPr lang="en-US" b="1" dirty="0" smtClean="0"/>
              <a:t>YOU</a:t>
            </a:r>
            <a:r>
              <a:rPr lang="en-US" dirty="0" smtClean="0"/>
              <a:t> are the one who can keep a conflict from escalating!</a:t>
            </a:r>
          </a:p>
          <a:p>
            <a:pPr marL="0" indent="0">
              <a:buNone/>
            </a:pPr>
            <a:endParaRPr lang="en-US" dirty="0" smtClean="0"/>
          </a:p>
          <a:p>
            <a:pPr marL="0" indent="0">
              <a:buNone/>
            </a:pPr>
            <a:endParaRPr lang="en-US" sz="2000" dirty="0" smtClean="0"/>
          </a:p>
          <a:p>
            <a:pPr marL="0" indent="0">
              <a:buNone/>
            </a:pPr>
            <a:endParaRPr lang="en-US" sz="2000" dirty="0"/>
          </a:p>
          <a:p>
            <a:pPr marL="0" indent="0">
              <a:buNone/>
            </a:pPr>
            <a:r>
              <a:rPr lang="en-US" sz="2000" dirty="0" smtClean="0"/>
              <a:t>So, </a:t>
            </a:r>
            <a:r>
              <a:rPr lang="en-US" sz="2000" b="1" u="sng" dirty="0" smtClean="0"/>
              <a:t>what can YOU do </a:t>
            </a:r>
            <a:r>
              <a:rPr lang="en-US" sz="2000" dirty="0" smtClean="0"/>
              <a:t>to make the conflict better and have your team reach your goal?</a:t>
            </a:r>
          </a:p>
          <a:p>
            <a:pPr marL="0" indent="0" algn="ctr">
              <a:buNone/>
            </a:pPr>
            <a:r>
              <a:rPr lang="en-US" sz="4400" dirty="0" smtClean="0"/>
              <a:t>DIFFUSE &amp;  REDIRECT!</a:t>
            </a:r>
          </a:p>
          <a:p>
            <a:pPr marL="0" indent="0">
              <a:buNone/>
            </a:pPr>
            <a:endParaRPr lang="en-US" dirty="0"/>
          </a:p>
        </p:txBody>
      </p:sp>
      <p:pic>
        <p:nvPicPr>
          <p:cNvPr id="4" name="Picture 3" descr="yellin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3823" y="2886345"/>
            <a:ext cx="2336800" cy="2133600"/>
          </a:xfrm>
          <a:prstGeom prst="rect">
            <a:avLst/>
          </a:prstGeom>
        </p:spPr>
      </p:pic>
    </p:spTree>
    <p:extLst>
      <p:ext uri="{BB962C8B-B14F-4D97-AF65-F5344CB8AC3E}">
        <p14:creationId xmlns:p14="http://schemas.microsoft.com/office/powerpoint/2010/main" val="19168945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majorFont>
      <a:minorFont>
        <a:latin typeface="Calisto MT"/>
        <a:ea typeface=""/>
        <a:cs typeface=""/>
        <a:font script="Jpan" typeface="ＭＳ Ｐ明朝"/>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217</TotalTime>
  <Words>1036</Words>
  <Application>Microsoft Macintosh PowerPoint</Application>
  <PresentationFormat>On-screen Show (4:3)</PresentationFormat>
  <Paragraphs>134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Precedent</vt:lpstr>
      <vt:lpstr>Handling Conflict</vt:lpstr>
      <vt:lpstr>Goals</vt:lpstr>
      <vt:lpstr> Okay, so you’ve had about two weeks together… </vt:lpstr>
      <vt:lpstr>Realize</vt:lpstr>
      <vt:lpstr>What conflict looks like now</vt:lpstr>
      <vt:lpstr>realize</vt:lpstr>
      <vt:lpstr>REALIZE The other person…</vt:lpstr>
      <vt:lpstr>Understand natural consequences</vt:lpstr>
      <vt:lpstr>Realize You are the only one you can change to make the situation better</vt:lpstr>
      <vt:lpstr>Diffuse</vt:lpstr>
      <vt:lpstr>Redirect If the conflict never escalated,  you can skip to this step!</vt:lpstr>
      <vt:lpstr>Be Forgiving</vt:lpstr>
      <vt:lpstr>Action! Let’s see what you’re made of…</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Handling Conflict</dc:title>
  <dc:creator>Carole Hyde</dc:creator>
  <cp:lastModifiedBy>Carole Hyde</cp:lastModifiedBy>
  <cp:revision>19</cp:revision>
  <dcterms:created xsi:type="dcterms:W3CDTF">2014-09-01T19:39:08Z</dcterms:created>
  <dcterms:modified xsi:type="dcterms:W3CDTF">2014-09-01T23:16:40Z</dcterms:modified>
</cp:coreProperties>
</file>